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1" r:id="rId5"/>
    <p:sldId id="282" r:id="rId6"/>
    <p:sldId id="283" r:id="rId7"/>
    <p:sldId id="291" r:id="rId8"/>
    <p:sldId id="284" r:id="rId9"/>
    <p:sldId id="285" r:id="rId10"/>
    <p:sldId id="286" r:id="rId11"/>
    <p:sldId id="290" r:id="rId12"/>
    <p:sldId id="287" r:id="rId13"/>
    <p:sldId id="292" r:id="rId14"/>
    <p:sldId id="288" r:id="rId15"/>
    <p:sldId id="293" r:id="rId16"/>
    <p:sldId id="289" r:id="rId17"/>
    <p:sldId id="294" r:id="rId18"/>
    <p:sldId id="295" r:id="rId19"/>
    <p:sldId id="301" r:id="rId20"/>
    <p:sldId id="298" r:id="rId21"/>
    <p:sldId id="299"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12" autoAdjust="0"/>
    <p:restoredTop sz="94660"/>
  </p:normalViewPr>
  <p:slideViewPr>
    <p:cSldViewPr>
      <p:cViewPr>
        <p:scale>
          <a:sx n="94" d="100"/>
          <a:sy n="94" d="100"/>
        </p:scale>
        <p:origin x="-990" y="7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18566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29891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163078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162631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260856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0DBFCF-FF99-4143-9938-3E189FB64682}" type="datetimeFigureOut">
              <a:rPr lang="en-US" smtClean="0"/>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91136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DBFCF-FF99-4143-9938-3E189FB64682}" type="datetimeFigureOut">
              <a:rPr lang="en-US" smtClean="0"/>
              <a:t>11/22/2014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78039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0DBFCF-FF99-4143-9938-3E189FB64682}" type="datetimeFigureOut">
              <a:rPr lang="en-US" smtClean="0"/>
              <a:t>11/22/2014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281553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DBFCF-FF99-4143-9938-3E189FB64682}" type="datetimeFigureOut">
              <a:rPr lang="en-US" smtClean="0"/>
              <a:t>11/22/2014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138773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DBFCF-FF99-4143-9938-3E189FB64682}" type="datetimeFigureOut">
              <a:rPr lang="en-US" smtClean="0"/>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956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DBFCF-FF99-4143-9938-3E189FB64682}" type="datetimeFigureOut">
              <a:rPr lang="en-US" smtClean="0"/>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94072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DBFCF-FF99-4143-9938-3E189FB64682}" type="datetimeFigureOut">
              <a:rPr lang="en-US" smtClean="0"/>
              <a:t>11/22/2014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54C2B-8952-4FEE-B069-EAB1118FDC09}" type="slidenum">
              <a:rPr lang="en-US" smtClean="0"/>
              <a:t>‹#›</a:t>
            </a:fld>
            <a:endParaRPr lang="en-US"/>
          </a:p>
        </p:txBody>
      </p:sp>
    </p:spTree>
    <p:extLst>
      <p:ext uri="{BB962C8B-B14F-4D97-AF65-F5344CB8AC3E}">
        <p14:creationId xmlns:p14="http://schemas.microsoft.com/office/powerpoint/2010/main" val="501262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0.jpeg"/><Relationship Id="rId5" Type="http://schemas.openxmlformats.org/officeDocument/2006/relationships/image" Target="../media/image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2.jpeg"/><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3.jpeg"/><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4.jpeg"/><Relationship Id="rId5" Type="http://schemas.openxmlformats.org/officeDocument/2006/relationships/image" Target="../media/image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5.jpeg"/><Relationship Id="rId5" Type="http://schemas.openxmlformats.org/officeDocument/2006/relationships/image" Target="../media/image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6.tiff"/><Relationship Id="rId5" Type="http://schemas.openxmlformats.org/officeDocument/2006/relationships/image" Target="../media/image2.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17.tiff"/><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8.jpeg"/><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110"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752600" y="1400631"/>
            <a:ext cx="5369740" cy="1200329"/>
          </a:xfrm>
          <a:prstGeom prst="rect">
            <a:avLst/>
          </a:prstGeom>
          <a:noFill/>
        </p:spPr>
        <p:txBody>
          <a:bodyPr wrap="none" rtlCol="0">
            <a:spAutoFit/>
          </a:bodyPr>
          <a:lstStyle/>
          <a:p>
            <a:r>
              <a:rPr lang="en-US" sz="3600" dirty="0" smtClean="0"/>
              <a:t>High Frequency Radio Team</a:t>
            </a:r>
          </a:p>
          <a:p>
            <a:pPr algn="ctr"/>
            <a:r>
              <a:rPr lang="en-US" sz="3600" dirty="0" smtClean="0"/>
              <a:t> </a:t>
            </a:r>
            <a:r>
              <a:rPr lang="en-US" sz="3200" dirty="0" smtClean="0"/>
              <a:t>(HFRT)</a:t>
            </a:r>
            <a:endParaRPr lang="en-US" sz="3200" dirty="0"/>
          </a:p>
        </p:txBody>
      </p:sp>
      <p:sp>
        <p:nvSpPr>
          <p:cNvPr id="17" name="TextBox 16"/>
          <p:cNvSpPr txBox="1"/>
          <p:nvPr/>
        </p:nvSpPr>
        <p:spPr>
          <a:xfrm>
            <a:off x="685800" y="4953000"/>
            <a:ext cx="7924800" cy="1138773"/>
          </a:xfrm>
          <a:prstGeom prst="rect">
            <a:avLst/>
          </a:prstGeom>
          <a:noFill/>
        </p:spPr>
        <p:txBody>
          <a:bodyPr wrap="square" rtlCol="0">
            <a:spAutoFit/>
          </a:bodyPr>
          <a:lstStyle/>
          <a:p>
            <a:pPr algn="ctr"/>
            <a:r>
              <a:rPr lang="en-US" sz="2800" dirty="0" smtClean="0"/>
              <a:t>Skill Level 1</a:t>
            </a:r>
          </a:p>
          <a:p>
            <a:pPr algn="ctr"/>
            <a:r>
              <a:rPr lang="en-US" sz="4000" dirty="0" smtClean="0"/>
              <a:t>Place M700/710 Radio into Service</a:t>
            </a:r>
            <a:endParaRPr lang="en-US" sz="4000" dirty="0"/>
          </a:p>
        </p:txBody>
      </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9000" contrast="96000"/>
                    </a14:imgEffect>
                  </a14:imgLayer>
                </a14:imgProps>
              </a:ext>
              <a:ext uri="{28A0092B-C50C-407E-A947-70E740481C1C}">
                <a14:useLocalDpi xmlns:a14="http://schemas.microsoft.com/office/drawing/2010/main" val="0"/>
              </a:ext>
            </a:extLst>
          </a:blip>
          <a:stretch>
            <a:fillRect/>
          </a:stretch>
        </p:blipFill>
        <p:spPr>
          <a:xfrm rot="-5400000">
            <a:off x="3413342" y="2258568"/>
            <a:ext cx="2048256" cy="2712720"/>
          </a:xfrm>
          <a:prstGeom prst="rect">
            <a:avLst/>
          </a:prstGeom>
        </p:spPr>
      </p:pic>
    </p:spTree>
    <p:extLst>
      <p:ext uri="{BB962C8B-B14F-4D97-AF65-F5344CB8AC3E}">
        <p14:creationId xmlns:p14="http://schemas.microsoft.com/office/powerpoint/2010/main" val="1818998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10</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1778"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1295400" y="2057400"/>
            <a:ext cx="76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6</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0232" y="3810000"/>
            <a:ext cx="8920006" cy="2308324"/>
          </a:xfrm>
          <a:prstGeom prst="rect">
            <a:avLst/>
          </a:prstGeom>
          <a:noFill/>
        </p:spPr>
        <p:txBody>
          <a:bodyPr wrap="none" rtlCol="0">
            <a:spAutoFit/>
          </a:bodyPr>
          <a:lstStyle/>
          <a:p>
            <a:r>
              <a:rPr lang="en-US" dirty="0" smtClean="0"/>
              <a:t>Connect  tuner coax to antenna</a:t>
            </a:r>
          </a:p>
          <a:p>
            <a:r>
              <a:rPr lang="en-US" dirty="0" smtClean="0"/>
              <a:t> coax with a barrel connector.  If </a:t>
            </a:r>
          </a:p>
          <a:p>
            <a:r>
              <a:rPr lang="en-US" dirty="0"/>
              <a:t>y</a:t>
            </a:r>
            <a:r>
              <a:rPr lang="en-US" dirty="0" smtClean="0"/>
              <a:t>ou are going to be active during</a:t>
            </a:r>
          </a:p>
          <a:p>
            <a:r>
              <a:rPr lang="en-US" dirty="0"/>
              <a:t>r</a:t>
            </a:r>
            <a:r>
              <a:rPr lang="en-US" dirty="0" smtClean="0"/>
              <a:t>ainy weather, wrap tape around</a:t>
            </a:r>
          </a:p>
          <a:p>
            <a:r>
              <a:rPr lang="en-US" dirty="0"/>
              <a:t>t</a:t>
            </a:r>
            <a:r>
              <a:rPr lang="en-US" dirty="0" smtClean="0"/>
              <a:t>he barrel connector to waterproof it.  A non adhesive tape sold by “ham” stores  is</a:t>
            </a:r>
          </a:p>
          <a:p>
            <a:r>
              <a:rPr lang="en-US" dirty="0"/>
              <a:t>b</a:t>
            </a:r>
            <a:r>
              <a:rPr lang="en-US" dirty="0" smtClean="0"/>
              <a:t>est for this application.  However, if the special tape is not available, use regular electricians </a:t>
            </a:r>
          </a:p>
          <a:p>
            <a:r>
              <a:rPr lang="en-US" dirty="0" smtClean="0"/>
              <a:t> “friction” tape.</a:t>
            </a:r>
          </a:p>
          <a:p>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0" y="914400"/>
            <a:ext cx="4572000" cy="3429000"/>
          </a:xfrm>
          <a:prstGeom prst="rect">
            <a:avLst/>
          </a:prstGeom>
        </p:spPr>
      </p:pic>
    </p:spTree>
    <p:extLst>
      <p:ext uri="{BB962C8B-B14F-4D97-AF65-F5344CB8AC3E}">
        <p14:creationId xmlns:p14="http://schemas.microsoft.com/office/powerpoint/2010/main" val="1161770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11</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3823"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43000" y="4865915"/>
            <a:ext cx="7162800" cy="1200329"/>
          </a:xfrm>
          <a:prstGeom prst="rect">
            <a:avLst/>
          </a:prstGeom>
          <a:noFill/>
        </p:spPr>
        <p:txBody>
          <a:bodyPr wrap="square" rtlCol="0">
            <a:spAutoFit/>
          </a:bodyPr>
          <a:lstStyle/>
          <a:p>
            <a:r>
              <a:rPr lang="en-US" dirty="0" smtClean="0"/>
              <a:t>When connecting the PL-259 type of connectors, make sure the projection</a:t>
            </a:r>
          </a:p>
          <a:p>
            <a:r>
              <a:rPr lang="en-US" dirty="0"/>
              <a:t>i</a:t>
            </a:r>
            <a:r>
              <a:rPr lang="en-US" dirty="0" smtClean="0"/>
              <a:t>s inserted in the connector before turning the shell.  This prevents the </a:t>
            </a:r>
          </a:p>
          <a:p>
            <a:r>
              <a:rPr lang="en-US" dirty="0"/>
              <a:t>c</a:t>
            </a:r>
            <a:r>
              <a:rPr lang="en-US" dirty="0" smtClean="0"/>
              <a:t>onnector from turning and possibly breaking the wires.</a:t>
            </a:r>
          </a:p>
          <a:p>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9800" y="1905000"/>
            <a:ext cx="4648200" cy="2447544"/>
          </a:xfrm>
          <a:prstGeom prst="rect">
            <a:avLst/>
          </a:prstGeom>
        </p:spPr>
      </p:pic>
    </p:spTree>
    <p:extLst>
      <p:ext uri="{BB962C8B-B14F-4D97-AF65-F5344CB8AC3E}">
        <p14:creationId xmlns:p14="http://schemas.microsoft.com/office/powerpoint/2010/main" val="3592208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12</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2801"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4191000" y="914400"/>
            <a:ext cx="76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7</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33600" y="6172200"/>
            <a:ext cx="4933017" cy="369332"/>
          </a:xfrm>
          <a:prstGeom prst="rect">
            <a:avLst/>
          </a:prstGeom>
          <a:noFill/>
        </p:spPr>
        <p:txBody>
          <a:bodyPr wrap="none" rtlCol="0">
            <a:spAutoFit/>
          </a:bodyPr>
          <a:lstStyle/>
          <a:p>
            <a:r>
              <a:rPr lang="en-US" dirty="0" smtClean="0"/>
              <a:t>Connect the antenna coax to the radio connector.  </a:t>
            </a:r>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1524000"/>
            <a:ext cx="5130800" cy="3848100"/>
          </a:xfrm>
          <a:prstGeom prst="rect">
            <a:avLst/>
          </a:prstGeom>
        </p:spPr>
      </p:pic>
    </p:spTree>
    <p:extLst>
      <p:ext uri="{BB962C8B-B14F-4D97-AF65-F5344CB8AC3E}">
        <p14:creationId xmlns:p14="http://schemas.microsoft.com/office/powerpoint/2010/main" val="760611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13</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7918"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4191000" y="914400"/>
            <a:ext cx="76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8</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90601" y="1600200"/>
            <a:ext cx="7086600" cy="3447098"/>
          </a:xfrm>
          <a:prstGeom prst="rect">
            <a:avLst/>
          </a:prstGeom>
          <a:noFill/>
        </p:spPr>
        <p:txBody>
          <a:bodyPr wrap="square" rtlCol="0">
            <a:spAutoFit/>
          </a:bodyPr>
          <a:lstStyle/>
          <a:p>
            <a:pPr algn="ctr"/>
            <a:r>
              <a:rPr lang="en-US" sz="2000" b="1" dirty="0" smtClean="0"/>
              <a:t>Connect your power source to the radio connector</a:t>
            </a:r>
          </a:p>
          <a:p>
            <a:endParaRPr lang="en-US" dirty="0"/>
          </a:p>
          <a:p>
            <a:r>
              <a:rPr lang="en-US" b="1" dirty="0" smtClean="0"/>
              <a:t>Commercial (shore) Power-  </a:t>
            </a:r>
            <a:r>
              <a:rPr lang="en-US" dirty="0" smtClean="0"/>
              <a:t>The radio is issued with a power supply which uses house current to produce the 12v required by the radio.   To use, simply hook up the appropriate ring terminals to the power supply.  Remember to pay close attention to the polarity.  Black wire goes to negative connection and red wire goes to positive connection.</a:t>
            </a:r>
          </a:p>
          <a:p>
            <a:endParaRPr lang="en-US" dirty="0"/>
          </a:p>
          <a:p>
            <a:r>
              <a:rPr lang="en-US" b="1" dirty="0" smtClean="0"/>
              <a:t>Battery-</a:t>
            </a:r>
            <a:r>
              <a:rPr lang="en-US" dirty="0" smtClean="0"/>
              <a:t>  You can also use any 12v battery to power the radio.  Car or motorcycle batteries may be used.  A motorcycle battery will have less available power than a car battery.  As above, pay close attention to polarity.  </a:t>
            </a:r>
            <a:endParaRPr lang="en-US" dirty="0"/>
          </a:p>
        </p:txBody>
      </p:sp>
    </p:spTree>
    <p:extLst>
      <p:ext uri="{BB962C8B-B14F-4D97-AF65-F5344CB8AC3E}">
        <p14:creationId xmlns:p14="http://schemas.microsoft.com/office/powerpoint/2010/main" val="3033018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14</a:t>
            </a:fld>
            <a:endParaRPr lang="en-US" dirty="0"/>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4848"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7086600" y="1905000"/>
            <a:ext cx="76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9</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280938" y="2728436"/>
            <a:ext cx="2634462" cy="2308324"/>
          </a:xfrm>
          <a:prstGeom prst="rect">
            <a:avLst/>
          </a:prstGeom>
          <a:noFill/>
        </p:spPr>
        <p:txBody>
          <a:bodyPr wrap="square" rtlCol="0">
            <a:spAutoFit/>
          </a:bodyPr>
          <a:lstStyle/>
          <a:p>
            <a:r>
              <a:rPr lang="en-US" dirty="0" smtClean="0"/>
              <a:t>Connect the power connector at the back of the radio.  The connector will go together only one way.  Insert the connector halves together until they “snap” together..</a:t>
            </a:r>
          </a:p>
          <a:p>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1524000"/>
            <a:ext cx="5181600" cy="3886200"/>
          </a:xfrm>
          <a:prstGeom prst="rect">
            <a:avLst/>
          </a:prstGeom>
        </p:spPr>
      </p:pic>
    </p:spTree>
    <p:extLst>
      <p:ext uri="{BB962C8B-B14F-4D97-AF65-F5344CB8AC3E}">
        <p14:creationId xmlns:p14="http://schemas.microsoft.com/office/powerpoint/2010/main" val="4188830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15</a:t>
            </a:fld>
            <a:endParaRPr lang="en-US" dirty="0"/>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8940"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934200" y="1905000"/>
            <a:ext cx="9906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10</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280938" y="2728436"/>
            <a:ext cx="2634462" cy="2308324"/>
          </a:xfrm>
          <a:prstGeom prst="rect">
            <a:avLst/>
          </a:prstGeom>
          <a:noFill/>
        </p:spPr>
        <p:txBody>
          <a:bodyPr wrap="square" rtlCol="0">
            <a:spAutoFit/>
          </a:bodyPr>
          <a:lstStyle/>
          <a:p>
            <a:r>
              <a:rPr lang="en-US" dirty="0" smtClean="0"/>
              <a:t>Connect the microphone</a:t>
            </a:r>
          </a:p>
          <a:p>
            <a:r>
              <a:rPr lang="en-US" dirty="0"/>
              <a:t>t</a:t>
            </a:r>
            <a:r>
              <a:rPr lang="en-US" dirty="0" smtClean="0"/>
              <a:t>o the front of the radio.</a:t>
            </a:r>
          </a:p>
          <a:p>
            <a:r>
              <a:rPr lang="en-US" dirty="0" smtClean="0"/>
              <a:t>Make sure that the micro-</a:t>
            </a:r>
          </a:p>
          <a:p>
            <a:r>
              <a:rPr lang="en-US" dirty="0"/>
              <a:t>p</a:t>
            </a:r>
            <a:r>
              <a:rPr lang="en-US" dirty="0" smtClean="0"/>
              <a:t>hone plug is inserted </a:t>
            </a:r>
          </a:p>
          <a:p>
            <a:r>
              <a:rPr lang="en-US" dirty="0"/>
              <a:t>p</a:t>
            </a:r>
            <a:r>
              <a:rPr lang="en-US" dirty="0" smtClean="0"/>
              <a:t>roperly into the jack.  Don’t </a:t>
            </a:r>
            <a:r>
              <a:rPr lang="en-US" smtClean="0"/>
              <a:t>force the connector</a:t>
            </a:r>
            <a:r>
              <a:rPr lang="en-US" dirty="0" smtClean="0"/>
              <a:t>.  Tighten the sleeve.</a:t>
            </a:r>
          </a:p>
          <a:p>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2015698"/>
            <a:ext cx="4978400" cy="3733800"/>
          </a:xfrm>
          <a:prstGeom prst="rect">
            <a:avLst/>
          </a:prstGeom>
        </p:spPr>
      </p:pic>
    </p:spTree>
    <p:extLst>
      <p:ext uri="{BB962C8B-B14F-4D97-AF65-F5344CB8AC3E}">
        <p14:creationId xmlns:p14="http://schemas.microsoft.com/office/powerpoint/2010/main" val="1443835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16</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5872"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1134865" y="2590800"/>
            <a:ext cx="1050531"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11</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81851" y="3145691"/>
            <a:ext cx="3371116" cy="646331"/>
          </a:xfrm>
          <a:prstGeom prst="rect">
            <a:avLst/>
          </a:prstGeom>
          <a:noFill/>
        </p:spPr>
        <p:txBody>
          <a:bodyPr wrap="none" rtlCol="0">
            <a:spAutoFit/>
          </a:bodyPr>
          <a:lstStyle/>
          <a:p>
            <a:r>
              <a:rPr lang="en-US" dirty="0" smtClean="0"/>
              <a:t>Double check all connections and </a:t>
            </a:r>
          </a:p>
          <a:p>
            <a:r>
              <a:rPr lang="en-US" dirty="0"/>
              <a:t>t</a:t>
            </a:r>
            <a:r>
              <a:rPr lang="en-US" dirty="0" smtClean="0"/>
              <a:t>hen power up the set.</a:t>
            </a:r>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6840" y="2027992"/>
            <a:ext cx="4704080" cy="3528060"/>
          </a:xfrm>
          <a:prstGeom prst="rect">
            <a:avLst/>
          </a:prstGeom>
        </p:spPr>
      </p:pic>
    </p:spTree>
    <p:extLst>
      <p:ext uri="{BB962C8B-B14F-4D97-AF65-F5344CB8AC3E}">
        <p14:creationId xmlns:p14="http://schemas.microsoft.com/office/powerpoint/2010/main" val="173045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17</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9962"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3429000" y="1066800"/>
            <a:ext cx="1050531"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12</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1646" y="1874877"/>
            <a:ext cx="4097019" cy="3693319"/>
          </a:xfrm>
          <a:prstGeom prst="rect">
            <a:avLst/>
          </a:prstGeom>
          <a:noFill/>
        </p:spPr>
        <p:txBody>
          <a:bodyPr wrap="none" rtlCol="0">
            <a:spAutoFit/>
          </a:bodyPr>
          <a:lstStyle/>
          <a:p>
            <a:pPr marL="285750" indent="-285750">
              <a:buFont typeface="Arial" panose="020B0604020202020204" pitchFamily="34" charset="0"/>
              <a:buChar char="•"/>
            </a:pPr>
            <a:r>
              <a:rPr lang="en-US" dirty="0" smtClean="0"/>
              <a:t>Consult the CEOI or the OPORD </a:t>
            </a:r>
          </a:p>
          <a:p>
            <a:r>
              <a:rPr lang="en-US" dirty="0"/>
              <a:t> </a:t>
            </a:r>
            <a:r>
              <a:rPr lang="en-US" dirty="0" smtClean="0"/>
              <a:t>     to determine the operating frequency.</a:t>
            </a:r>
          </a:p>
          <a:p>
            <a:pPr marL="285750" indent="-285750">
              <a:buFont typeface="Arial" panose="020B0604020202020204" pitchFamily="34" charset="0"/>
              <a:buChar char="•"/>
            </a:pPr>
            <a:r>
              <a:rPr lang="en-US" dirty="0" smtClean="0"/>
              <a:t>Set frequency by turning the channel</a:t>
            </a:r>
          </a:p>
          <a:p>
            <a:r>
              <a:rPr lang="en-US" dirty="0" smtClean="0"/>
              <a:t>      knob to the required frequency.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Check the initial settings:</a:t>
            </a:r>
          </a:p>
          <a:p>
            <a:r>
              <a:rPr lang="en-US" dirty="0" smtClean="0"/>
              <a:t>        Mode = USB</a:t>
            </a:r>
          </a:p>
          <a:p>
            <a:r>
              <a:rPr lang="en-US" dirty="0" smtClean="0"/>
              <a:t>        Group = A</a:t>
            </a:r>
          </a:p>
          <a:p>
            <a:r>
              <a:rPr lang="en-US" dirty="0" smtClean="0"/>
              <a:t>        Squelch(SQL) = ON</a:t>
            </a:r>
          </a:p>
          <a:p>
            <a:r>
              <a:rPr lang="en-US" dirty="0" smtClean="0"/>
              <a:t>        Tune is on (TUNE is visible)</a:t>
            </a:r>
          </a:p>
          <a:p>
            <a:r>
              <a:rPr lang="en-US" dirty="0" smtClean="0"/>
              <a:t>         Speaker is “ON”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Radio is now ready for use.</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400" y="2209800"/>
            <a:ext cx="4368800" cy="3276600"/>
          </a:xfrm>
          <a:prstGeom prst="rect">
            <a:avLst/>
          </a:prstGeom>
        </p:spPr>
      </p:pic>
    </p:spTree>
    <p:extLst>
      <p:ext uri="{BB962C8B-B14F-4D97-AF65-F5344CB8AC3E}">
        <p14:creationId xmlns:p14="http://schemas.microsoft.com/office/powerpoint/2010/main" val="3872328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18</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40986"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2923032" y="6141720"/>
            <a:ext cx="30632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3200" dirty="0" smtClean="0"/>
              <a:t>Troubleshooting</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0" y="76200"/>
            <a:ext cx="6013704" cy="5995416"/>
          </a:xfrm>
          <a:prstGeom prst="rect">
            <a:avLst/>
          </a:prstGeom>
        </p:spPr>
      </p:pic>
    </p:spTree>
    <p:extLst>
      <p:ext uri="{BB962C8B-B14F-4D97-AF65-F5344CB8AC3E}">
        <p14:creationId xmlns:p14="http://schemas.microsoft.com/office/powerpoint/2010/main" val="2031797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19</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46090"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2923032" y="6141720"/>
            <a:ext cx="30632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3200" dirty="0" smtClean="0"/>
              <a:t>Troubleshooting</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0" y="76200"/>
            <a:ext cx="6013704" cy="3276600"/>
          </a:xfrm>
          <a:prstGeom prst="rect">
            <a:avLst/>
          </a:prstGeom>
        </p:spPr>
      </p:pic>
      <p:sp>
        <p:nvSpPr>
          <p:cNvPr id="2" name="TextBox 1"/>
          <p:cNvSpPr txBox="1"/>
          <p:nvPr/>
        </p:nvSpPr>
        <p:spPr>
          <a:xfrm>
            <a:off x="1069206" y="4454545"/>
            <a:ext cx="7551554" cy="923330"/>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A note about fuses.  </a:t>
            </a:r>
            <a:r>
              <a:rPr lang="en-US" dirty="0" smtClean="0"/>
              <a:t>If the radio doesn’t power up, check the fuses.  There are</a:t>
            </a:r>
          </a:p>
          <a:p>
            <a:r>
              <a:rPr lang="en-US" dirty="0" smtClean="0"/>
              <a:t> three fuses used in this set.  Two accessible on the back of the set and one</a:t>
            </a:r>
          </a:p>
          <a:p>
            <a:r>
              <a:rPr lang="en-US" dirty="0" smtClean="0"/>
              <a:t>which you have to remove the cover to access.</a:t>
            </a:r>
            <a:endParaRPr lang="en-US" dirty="0"/>
          </a:p>
        </p:txBody>
      </p:sp>
    </p:spTree>
    <p:extLst>
      <p:ext uri="{BB962C8B-B14F-4D97-AF65-F5344CB8AC3E}">
        <p14:creationId xmlns:p14="http://schemas.microsoft.com/office/powerpoint/2010/main" val="490825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2</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118"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7869" y="1264791"/>
            <a:ext cx="8785354" cy="5632311"/>
          </a:xfrm>
          <a:prstGeom prst="rect">
            <a:avLst/>
          </a:prstGeom>
          <a:noFill/>
        </p:spPr>
        <p:txBody>
          <a:bodyPr wrap="none" rtlCol="0">
            <a:spAutoFit/>
          </a:bodyPr>
          <a:lstStyle/>
          <a:p>
            <a:r>
              <a:rPr lang="en-US" sz="2400" b="1" dirty="0" smtClean="0"/>
              <a:t>Purpose</a:t>
            </a:r>
            <a:r>
              <a:rPr lang="en-US" sz="2400" dirty="0" smtClean="0"/>
              <a:t>:  The following slides gives basic instruction in the following </a:t>
            </a:r>
          </a:p>
          <a:p>
            <a:r>
              <a:rPr lang="en-US" sz="2400" dirty="0" smtClean="0"/>
              <a:t>Skill</a:t>
            </a:r>
            <a:r>
              <a:rPr lang="en-US" sz="2400" dirty="0"/>
              <a:t> </a:t>
            </a:r>
            <a:r>
              <a:rPr lang="en-US" sz="2400" dirty="0" smtClean="0"/>
              <a:t>Level 1 High Frequency Radio Team (HFRT) tasks as identified in</a:t>
            </a:r>
          </a:p>
          <a:p>
            <a:r>
              <a:rPr lang="en-US" sz="2400" dirty="0" smtClean="0"/>
              <a:t>The HFRT Training and Evaluation Outline (T&amp;EO):</a:t>
            </a:r>
          </a:p>
          <a:p>
            <a:endParaRPr lang="en-US" sz="2400" dirty="0" smtClean="0"/>
          </a:p>
          <a:p>
            <a:pPr marL="342900" indent="-342900">
              <a:buFont typeface="Arial" panose="020B0604020202020204" pitchFamily="34" charset="0"/>
              <a:buChar char="•"/>
            </a:pPr>
            <a:r>
              <a:rPr lang="en-US" sz="2400" dirty="0" smtClean="0"/>
              <a:t>Place ICOM M700/710 Pro Radio into Service</a:t>
            </a:r>
          </a:p>
          <a:p>
            <a:pPr marL="342900" indent="-342900">
              <a:buFont typeface="Arial" panose="020B0604020202020204" pitchFamily="34" charset="0"/>
              <a:buChar char="•"/>
            </a:pPr>
            <a:endParaRPr lang="en-US" sz="2400" dirty="0"/>
          </a:p>
          <a:p>
            <a:r>
              <a:rPr lang="en-US" sz="2400" b="1" dirty="0" smtClean="0"/>
              <a:t>Conditions</a:t>
            </a:r>
            <a:r>
              <a:rPr lang="en-US" sz="2400" dirty="0" smtClean="0"/>
              <a:t>:  You are located in the desired position and with </a:t>
            </a:r>
          </a:p>
          <a:p>
            <a:r>
              <a:rPr lang="en-US" sz="2400" dirty="0" smtClean="0"/>
              <a:t>the necessary equipment to commence HF radio communications. </a:t>
            </a:r>
          </a:p>
          <a:p>
            <a:r>
              <a:rPr lang="en-US" sz="2400" dirty="0" smtClean="0"/>
              <a:t>You have been given the CEOI required for your mission.</a:t>
            </a:r>
          </a:p>
          <a:p>
            <a:endParaRPr lang="en-US" sz="2400" dirty="0"/>
          </a:p>
          <a:p>
            <a:r>
              <a:rPr lang="en-US" sz="2400" b="1" dirty="0" smtClean="0"/>
              <a:t>Standard</a:t>
            </a:r>
            <a:r>
              <a:rPr lang="en-US" sz="2400" dirty="0" smtClean="0"/>
              <a:t>:  The team after, completing the block of instruction, safely</a:t>
            </a:r>
          </a:p>
          <a:p>
            <a:r>
              <a:rPr lang="en-US" sz="2400" dirty="0" smtClean="0"/>
              <a:t> set up the radio and transmit a message using correct radio </a:t>
            </a:r>
          </a:p>
          <a:p>
            <a:r>
              <a:rPr lang="en-US" sz="2400" dirty="0"/>
              <a:t> </a:t>
            </a:r>
            <a:r>
              <a:rPr lang="en-US" sz="2400" dirty="0" smtClean="0"/>
              <a:t> procedures within 60 minutes.</a:t>
            </a:r>
          </a:p>
          <a:p>
            <a:endParaRPr lang="en-US" sz="2400" dirty="0"/>
          </a:p>
          <a:p>
            <a:r>
              <a:rPr lang="en-US" sz="2400" dirty="0" smtClean="0"/>
              <a:t> </a:t>
            </a:r>
            <a:endParaRPr lang="en-US" sz="2400" dirty="0"/>
          </a:p>
        </p:txBody>
      </p:sp>
    </p:spTree>
    <p:extLst>
      <p:ext uri="{BB962C8B-B14F-4D97-AF65-F5344CB8AC3E}">
        <p14:creationId xmlns:p14="http://schemas.microsoft.com/office/powerpoint/2010/main" val="3476687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20</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43029"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762000"/>
            <a:ext cx="7696200" cy="5693866"/>
          </a:xfrm>
          <a:prstGeom prst="rect">
            <a:avLst/>
          </a:prstGeom>
          <a:noFill/>
        </p:spPr>
        <p:txBody>
          <a:bodyPr wrap="square" rtlCol="0">
            <a:spAutoFit/>
          </a:bodyPr>
          <a:lstStyle/>
          <a:p>
            <a:pPr algn="ctr"/>
            <a:r>
              <a:rPr lang="en-US" sz="2800" b="1" dirty="0" smtClean="0"/>
              <a:t>Tips To Secure Radio</a:t>
            </a:r>
          </a:p>
          <a:p>
            <a:endParaRPr lang="en-US" sz="2800" dirty="0"/>
          </a:p>
          <a:p>
            <a:pPr marL="457200" indent="-457200">
              <a:buFont typeface="Arial" panose="020B0604020202020204" pitchFamily="34" charset="0"/>
              <a:buChar char="•"/>
            </a:pPr>
            <a:r>
              <a:rPr lang="en-US" sz="2800" dirty="0" smtClean="0"/>
              <a:t>Break down the radio in the reverse of assembling it. </a:t>
            </a:r>
          </a:p>
          <a:p>
            <a:pPr marL="457200" indent="-457200">
              <a:buFont typeface="Arial" panose="020B0604020202020204" pitchFamily="34" charset="0"/>
              <a:buChar char="•"/>
            </a:pPr>
            <a:r>
              <a:rPr lang="en-US" sz="2800" dirty="0" smtClean="0"/>
              <a:t>Coil all cables neatly and secure with tape or string.</a:t>
            </a:r>
          </a:p>
          <a:p>
            <a:pPr marL="457200" indent="-457200">
              <a:buFont typeface="Arial" panose="020B0604020202020204" pitchFamily="34" charset="0"/>
              <a:buChar char="•"/>
            </a:pPr>
            <a:r>
              <a:rPr lang="en-US" sz="2800" dirty="0" smtClean="0"/>
              <a:t>If you are issued cases, pack the items neatly into the cases.</a:t>
            </a:r>
          </a:p>
          <a:p>
            <a:pPr marL="457200" indent="-457200">
              <a:buFont typeface="Arial" panose="020B0604020202020204" pitchFamily="34" charset="0"/>
              <a:buChar char="•"/>
            </a:pPr>
            <a:r>
              <a:rPr lang="en-US" sz="2800" dirty="0" smtClean="0"/>
              <a:t>Double check the hand receipt to make sure you don’t leave anything behind.  </a:t>
            </a:r>
          </a:p>
          <a:p>
            <a:pPr marL="457200" indent="-457200">
              <a:buFont typeface="Arial" panose="020B0604020202020204" pitchFamily="34" charset="0"/>
              <a:buChar char="•"/>
            </a:pPr>
            <a:r>
              <a:rPr lang="en-US" sz="2800" dirty="0" smtClean="0"/>
              <a:t>Report any problems on the DA Form 2404 so they can be fixed before re-issue.</a:t>
            </a:r>
          </a:p>
          <a:p>
            <a:endParaRPr lang="en-US" sz="2800" dirty="0"/>
          </a:p>
        </p:txBody>
      </p:sp>
    </p:spTree>
    <p:extLst>
      <p:ext uri="{BB962C8B-B14F-4D97-AF65-F5344CB8AC3E}">
        <p14:creationId xmlns:p14="http://schemas.microsoft.com/office/powerpoint/2010/main" val="281319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21</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44052"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762000"/>
            <a:ext cx="7696200" cy="6555641"/>
          </a:xfrm>
          <a:prstGeom prst="rect">
            <a:avLst/>
          </a:prstGeom>
          <a:noFill/>
        </p:spPr>
        <p:txBody>
          <a:bodyPr wrap="square" rtlCol="0">
            <a:spAutoFit/>
          </a:bodyPr>
          <a:lstStyle/>
          <a:p>
            <a:pPr algn="ctr"/>
            <a:r>
              <a:rPr lang="en-US" sz="2800" b="1" dirty="0" smtClean="0"/>
              <a:t>Operation Tips</a:t>
            </a:r>
          </a:p>
          <a:p>
            <a:endParaRPr lang="en-US" sz="2800" dirty="0"/>
          </a:p>
          <a:p>
            <a:pPr marL="457200" indent="-457200">
              <a:buFont typeface="Arial" panose="020B0604020202020204" pitchFamily="34" charset="0"/>
              <a:buChar char="•"/>
            </a:pPr>
            <a:r>
              <a:rPr lang="en-US" sz="2800" dirty="0" smtClean="0"/>
              <a:t>If having difficulty in hearing, turn off squelch.</a:t>
            </a:r>
          </a:p>
          <a:p>
            <a:pPr marL="457200" indent="-457200">
              <a:buFont typeface="Arial" panose="020B0604020202020204" pitchFamily="34" charset="0"/>
              <a:buChar char="•"/>
            </a:pPr>
            <a:r>
              <a:rPr lang="en-US" sz="2800" dirty="0" smtClean="0"/>
              <a:t>Check radio systems by tuning to WWV (national time center) at 2.500, 5.000, 10,000 Mhz.</a:t>
            </a:r>
          </a:p>
          <a:p>
            <a:pPr marL="457200" indent="-457200">
              <a:buFont typeface="Arial" panose="020B0604020202020204" pitchFamily="34" charset="0"/>
              <a:buChar char="•"/>
            </a:pPr>
            <a:r>
              <a:rPr lang="en-US" sz="2800" b="1" dirty="0" smtClean="0"/>
              <a:t>Do not </a:t>
            </a:r>
            <a:r>
              <a:rPr lang="en-US" sz="2800" dirty="0" smtClean="0"/>
              <a:t>change any programming without authorization.</a:t>
            </a:r>
          </a:p>
          <a:p>
            <a:pPr marL="457200" indent="-457200">
              <a:buFont typeface="Arial" panose="020B0604020202020204" pitchFamily="34" charset="0"/>
              <a:buChar char="•"/>
            </a:pPr>
            <a:r>
              <a:rPr lang="en-US" sz="2800" dirty="0" smtClean="0"/>
              <a:t>The frequency will change according to time of day.  Be prepared to change </a:t>
            </a:r>
            <a:r>
              <a:rPr lang="en-US" sz="2800" dirty="0" err="1" smtClean="0"/>
              <a:t>freqs</a:t>
            </a:r>
            <a:r>
              <a:rPr lang="en-US" sz="2800" dirty="0" smtClean="0"/>
              <a:t> as the conditions change.  </a:t>
            </a:r>
          </a:p>
          <a:p>
            <a:pPr marL="457200" indent="-457200">
              <a:buFont typeface="Arial" panose="020B0604020202020204" pitchFamily="34" charset="0"/>
              <a:buChar char="•"/>
            </a:pPr>
            <a:r>
              <a:rPr lang="en-US" sz="2800" dirty="0" smtClean="0"/>
              <a:t>Ask for help as soon as you identify a problem to prevent a small problem becoming a big one!</a:t>
            </a:r>
          </a:p>
          <a:p>
            <a:pPr marL="457200" indent="-457200">
              <a:buFont typeface="Arial" panose="020B0604020202020204" pitchFamily="34" charset="0"/>
              <a:buChar char="•"/>
            </a:pPr>
            <a:r>
              <a:rPr lang="en-US" sz="2800" dirty="0" smtClean="0"/>
              <a:t>Use your T&amp;EO to assist you in </a:t>
            </a:r>
            <a:r>
              <a:rPr lang="en-US" sz="2800" smtClean="0"/>
              <a:t>completing your mission.</a:t>
            </a:r>
            <a:endParaRPr lang="en-US" sz="2800" dirty="0" smtClean="0"/>
          </a:p>
          <a:p>
            <a:endParaRPr lang="en-US" sz="2800" dirty="0"/>
          </a:p>
        </p:txBody>
      </p:sp>
    </p:spTree>
    <p:extLst>
      <p:ext uri="{BB962C8B-B14F-4D97-AF65-F5344CB8AC3E}">
        <p14:creationId xmlns:p14="http://schemas.microsoft.com/office/powerpoint/2010/main" val="2925028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22</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42006"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54481"/>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3200" dirty="0" smtClean="0"/>
              <a:t>Task:   </a:t>
            </a:r>
            <a:r>
              <a:rPr lang="en-US" sz="3200" dirty="0"/>
              <a:t>Place </a:t>
            </a:r>
            <a:r>
              <a:rPr lang="en-US" sz="3200" dirty="0" smtClean="0"/>
              <a:t>the ICOM M700/710 Pro Radio Into Service</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6080" y="2133600"/>
            <a:ext cx="5384800" cy="4038600"/>
          </a:xfrm>
          <a:prstGeom prst="rect">
            <a:avLst/>
          </a:prstGeom>
        </p:spPr>
      </p:pic>
      <p:sp>
        <p:nvSpPr>
          <p:cNvPr id="3" name="TextBox 2"/>
          <p:cNvSpPr txBox="1"/>
          <p:nvPr/>
        </p:nvSpPr>
        <p:spPr>
          <a:xfrm>
            <a:off x="2438400" y="5562600"/>
            <a:ext cx="5106847" cy="1015663"/>
          </a:xfrm>
          <a:prstGeom prst="rect">
            <a:avLst/>
          </a:prstGeom>
          <a:noFill/>
        </p:spPr>
        <p:txBody>
          <a:bodyPr wrap="none" rtlCol="0">
            <a:spAutoFit/>
          </a:bodyPr>
          <a:lstStyle/>
          <a:p>
            <a:r>
              <a:rPr lang="en-US" sz="6000" dirty="0" smtClean="0"/>
              <a:t>Questions?????</a:t>
            </a:r>
            <a:endParaRPr lang="en-US" sz="6000" dirty="0"/>
          </a:p>
        </p:txBody>
      </p:sp>
    </p:spTree>
    <p:extLst>
      <p:ext uri="{BB962C8B-B14F-4D97-AF65-F5344CB8AC3E}">
        <p14:creationId xmlns:p14="http://schemas.microsoft.com/office/powerpoint/2010/main" val="2279185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3</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4142"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3999"/>
            <a:ext cx="78486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spcBef>
                <a:spcPct val="50000"/>
              </a:spcBef>
            </a:pPr>
            <a:r>
              <a:rPr lang="en-US" b="1" dirty="0" smtClean="0">
                <a:latin typeface="Arial" charset="0"/>
              </a:rPr>
              <a:t>Safety Briefing: </a:t>
            </a:r>
          </a:p>
          <a:p>
            <a:pPr marL="457200" indent="-457200" eaLnBrk="1" hangingPunct="1">
              <a:spcBef>
                <a:spcPct val="50000"/>
              </a:spcBef>
              <a:buAutoNum type="arabicPeriod"/>
            </a:pPr>
            <a:r>
              <a:rPr lang="en-US" dirty="0" smtClean="0">
                <a:latin typeface="Arial" charset="0"/>
              </a:rPr>
              <a:t>Never erect antennas less than 2 times its length close to energized power lines.</a:t>
            </a:r>
          </a:p>
          <a:p>
            <a:pPr marL="457200" indent="-457200" eaLnBrk="1" hangingPunct="1">
              <a:spcBef>
                <a:spcPct val="50000"/>
              </a:spcBef>
              <a:buAutoNum type="arabicPeriod"/>
            </a:pPr>
            <a:r>
              <a:rPr lang="en-US" dirty="0" smtClean="0">
                <a:latin typeface="Arial" charset="0"/>
              </a:rPr>
              <a:t>Never touch or be in close proximity to antennas when transmitting or burns could result.</a:t>
            </a:r>
          </a:p>
          <a:p>
            <a:pPr marL="457200" indent="-457200" eaLnBrk="1" hangingPunct="1">
              <a:spcBef>
                <a:spcPct val="50000"/>
              </a:spcBef>
              <a:buAutoNum type="arabicPeriod"/>
            </a:pPr>
            <a:r>
              <a:rPr lang="en-US" dirty="0" smtClean="0">
                <a:latin typeface="Arial" charset="0"/>
              </a:rPr>
              <a:t>Always ground equipment using proper grounding techniques.</a:t>
            </a:r>
          </a:p>
          <a:p>
            <a:pPr marL="457200" indent="-457200" eaLnBrk="1" hangingPunct="1">
              <a:spcBef>
                <a:spcPct val="50000"/>
              </a:spcBef>
              <a:buAutoNum type="arabicPeriod"/>
            </a:pPr>
            <a:endParaRPr lang="en-US" dirty="0" smtClean="0">
              <a:latin typeface="Arial" charset="0"/>
            </a:endParaRPr>
          </a:p>
          <a:p>
            <a:pPr eaLnBrk="1" hangingPunct="1">
              <a:spcBef>
                <a:spcPct val="50000"/>
              </a:spcBef>
            </a:pPr>
            <a:r>
              <a:rPr lang="en-US" sz="1800" dirty="0" smtClean="0">
                <a:latin typeface="Arial" charset="0"/>
              </a:rPr>
              <a:t>Note:  The VDF has equipped its HFRT units with two types of ICOM radios, M700 and M710 Pro Marine radios.  They are interchangeable for the purposes of these tasks/lessons.</a:t>
            </a:r>
          </a:p>
          <a:p>
            <a:pPr marL="457200" indent="-457200" eaLnBrk="1" hangingPunct="1">
              <a:spcBef>
                <a:spcPct val="50000"/>
              </a:spcBef>
              <a:buAutoNum type="arabicPeriod"/>
            </a:pPr>
            <a:endParaRPr lang="en-US" dirty="0">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46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4</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6657"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762000" y="12192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3200" dirty="0" smtClean="0"/>
              <a:t>Siting Considerations:</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7080" y="2138680"/>
            <a:ext cx="7691120" cy="4524315"/>
          </a:xfrm>
          <a:prstGeom prst="rect">
            <a:avLst/>
          </a:prstGeom>
          <a:noFill/>
        </p:spPr>
        <p:txBody>
          <a:bodyPr wrap="square" rtlCol="0">
            <a:spAutoFit/>
          </a:bodyPr>
          <a:lstStyle/>
          <a:p>
            <a:r>
              <a:rPr lang="en-US" sz="2000" b="1" dirty="0" smtClean="0"/>
              <a:t>When siting the radio consider the following:</a:t>
            </a:r>
          </a:p>
          <a:p>
            <a:endParaRPr lang="en-US" dirty="0" smtClean="0"/>
          </a:p>
          <a:p>
            <a:pPr marL="285750" indent="-285750">
              <a:lnSpc>
                <a:spcPct val="150000"/>
              </a:lnSpc>
              <a:buFont typeface="Arial" panose="020B0604020202020204" pitchFamily="34" charset="0"/>
              <a:buChar char="•"/>
            </a:pPr>
            <a:r>
              <a:rPr lang="en-US" dirty="0" smtClean="0"/>
              <a:t>Length of coax and tuner cables.</a:t>
            </a:r>
          </a:p>
          <a:p>
            <a:pPr marL="285750" indent="-285750">
              <a:lnSpc>
                <a:spcPct val="150000"/>
              </a:lnSpc>
              <a:buFont typeface="Arial" panose="020B0604020202020204" pitchFamily="34" charset="0"/>
              <a:buChar char="•"/>
            </a:pPr>
            <a:r>
              <a:rPr lang="en-US" dirty="0" smtClean="0"/>
              <a:t>Shelter from elements, if outside</a:t>
            </a:r>
          </a:p>
          <a:p>
            <a:pPr marL="285750" indent="-285750">
              <a:lnSpc>
                <a:spcPct val="150000"/>
              </a:lnSpc>
              <a:buFont typeface="Arial" panose="020B0604020202020204" pitchFamily="34" charset="0"/>
              <a:buChar char="•"/>
            </a:pPr>
            <a:r>
              <a:rPr lang="en-US" dirty="0" smtClean="0"/>
              <a:t>Routing of cables if inside.</a:t>
            </a:r>
          </a:p>
          <a:p>
            <a:pPr marL="285750" indent="-285750">
              <a:lnSpc>
                <a:spcPct val="150000"/>
              </a:lnSpc>
              <a:buFont typeface="Arial" panose="020B0604020202020204" pitchFamily="34" charset="0"/>
              <a:buChar char="•"/>
            </a:pPr>
            <a:r>
              <a:rPr lang="en-US" dirty="0" smtClean="0"/>
              <a:t>Availability of commercial electricity (shore power).</a:t>
            </a:r>
          </a:p>
          <a:p>
            <a:pPr marL="285750" indent="-285750">
              <a:lnSpc>
                <a:spcPct val="150000"/>
              </a:lnSpc>
              <a:buFont typeface="Arial" panose="020B0604020202020204" pitchFamily="34" charset="0"/>
              <a:buChar char="•"/>
            </a:pPr>
            <a:r>
              <a:rPr lang="en-US" dirty="0" smtClean="0"/>
              <a:t>Availability of tables, chairs, etc.</a:t>
            </a:r>
          </a:p>
          <a:p>
            <a:pPr marL="285750" indent="-285750">
              <a:lnSpc>
                <a:spcPct val="150000"/>
              </a:lnSpc>
              <a:buFont typeface="Arial" panose="020B0604020202020204" pitchFamily="34" charset="0"/>
              <a:buChar char="•"/>
            </a:pPr>
            <a:r>
              <a:rPr lang="en-US" dirty="0" smtClean="0"/>
              <a:t>Location of mission commander.  (quiet place for radio so you can hear it, but also able to find the mission commander when delivering messages.</a:t>
            </a:r>
          </a:p>
          <a:p>
            <a:pPr marL="285750" indent="-285750">
              <a:lnSpc>
                <a:spcPct val="150000"/>
              </a:lnSpc>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49508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5</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7682"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5257800" y="2819400"/>
            <a:ext cx="2286000" cy="99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1</a:t>
            </a: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40315" y="3888740"/>
            <a:ext cx="3637406"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Place tuner at base of antenna.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Attach lead from grounding stake </a:t>
            </a:r>
          </a:p>
          <a:p>
            <a:r>
              <a:rPr lang="en-US" dirty="0" smtClean="0"/>
              <a:t>      to tuner.</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2514600"/>
            <a:ext cx="4268893" cy="3201670"/>
          </a:xfrm>
          <a:prstGeom prst="rect">
            <a:avLst/>
          </a:prstGeom>
        </p:spPr>
      </p:pic>
    </p:spTree>
    <p:extLst>
      <p:ext uri="{BB962C8B-B14F-4D97-AF65-F5344CB8AC3E}">
        <p14:creationId xmlns:p14="http://schemas.microsoft.com/office/powerpoint/2010/main" val="2442510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6</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8706"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914400" y="2194560"/>
            <a:ext cx="76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2</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3048000"/>
            <a:ext cx="2438400" cy="923330"/>
          </a:xfrm>
          <a:prstGeom prst="rect">
            <a:avLst/>
          </a:prstGeom>
          <a:noFill/>
        </p:spPr>
        <p:txBody>
          <a:bodyPr wrap="square" rtlCol="0">
            <a:spAutoFit/>
          </a:bodyPr>
          <a:lstStyle/>
          <a:p>
            <a:r>
              <a:rPr lang="en-US" dirty="0" smtClean="0"/>
              <a:t>Run ground lead from a grounding stake to back of radio.</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600" y="1549400"/>
            <a:ext cx="5994400" cy="4495800"/>
          </a:xfrm>
          <a:prstGeom prst="rect">
            <a:avLst/>
          </a:prstGeom>
        </p:spPr>
      </p:pic>
    </p:spTree>
    <p:extLst>
      <p:ext uri="{BB962C8B-B14F-4D97-AF65-F5344CB8AC3E}">
        <p14:creationId xmlns:p14="http://schemas.microsoft.com/office/powerpoint/2010/main" val="1635598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7</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6894"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4196080" y="4876800"/>
            <a:ext cx="76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3</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95600" y="5388709"/>
            <a:ext cx="3489930" cy="646331"/>
          </a:xfrm>
          <a:prstGeom prst="rect">
            <a:avLst/>
          </a:prstGeom>
          <a:noFill/>
        </p:spPr>
        <p:txBody>
          <a:bodyPr wrap="none" rtlCol="0">
            <a:spAutoFit/>
          </a:bodyPr>
          <a:lstStyle/>
          <a:p>
            <a:endParaRPr lang="en-US" dirty="0"/>
          </a:p>
          <a:p>
            <a:r>
              <a:rPr lang="en-US" dirty="0" smtClean="0"/>
              <a:t>Run tuner and coax cables to radio.</a:t>
            </a: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7400" y="685800"/>
            <a:ext cx="5039360" cy="3779520"/>
          </a:xfrm>
          <a:prstGeom prst="rect">
            <a:avLst/>
          </a:prstGeom>
        </p:spPr>
      </p:pic>
    </p:spTree>
    <p:extLst>
      <p:ext uri="{BB962C8B-B14F-4D97-AF65-F5344CB8AC3E}">
        <p14:creationId xmlns:p14="http://schemas.microsoft.com/office/powerpoint/2010/main" val="2987338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8</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9729"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914400" y="3088640"/>
            <a:ext cx="76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4</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3278" y="3934906"/>
            <a:ext cx="2103268" cy="646331"/>
          </a:xfrm>
          <a:prstGeom prst="rect">
            <a:avLst/>
          </a:prstGeom>
          <a:noFill/>
        </p:spPr>
        <p:txBody>
          <a:bodyPr wrap="none" rtlCol="0">
            <a:spAutoFit/>
          </a:bodyPr>
          <a:lstStyle/>
          <a:p>
            <a:pPr algn="ctr"/>
            <a:r>
              <a:rPr lang="en-US" dirty="0" smtClean="0"/>
              <a:t>Connect Tuner cable</a:t>
            </a:r>
          </a:p>
          <a:p>
            <a:pPr algn="ctr"/>
            <a:r>
              <a:rPr lang="en-US" dirty="0" smtClean="0"/>
              <a:t> to radio</a:t>
            </a: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6604" y="1856402"/>
            <a:ext cx="4738396" cy="3553797"/>
          </a:xfrm>
          <a:prstGeom prst="rect">
            <a:avLst/>
          </a:prstGeom>
        </p:spPr>
      </p:pic>
    </p:spTree>
    <p:extLst>
      <p:ext uri="{BB962C8B-B14F-4D97-AF65-F5344CB8AC3E}">
        <p14:creationId xmlns:p14="http://schemas.microsoft.com/office/powerpoint/2010/main" val="4003911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9</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0754"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0" y="2895600"/>
            <a:ext cx="76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sz="1800" dirty="0" smtClean="0"/>
              <a:t>Step 5</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52600" y="5486398"/>
            <a:ext cx="6098977"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Connect “hot” wire from tuner to antenna base.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Connect tuner ground  terminal to the antenna ground via a</a:t>
            </a:r>
          </a:p>
          <a:p>
            <a:r>
              <a:rPr lang="en-US" dirty="0"/>
              <a:t> </a:t>
            </a:r>
            <a:r>
              <a:rPr lang="en-US" dirty="0" smtClean="0"/>
              <a:t>     grounding wire.</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1473200"/>
            <a:ext cx="4795520" cy="3596640"/>
          </a:xfrm>
          <a:prstGeom prst="rect">
            <a:avLst/>
          </a:prstGeom>
        </p:spPr>
      </p:pic>
    </p:spTree>
    <p:extLst>
      <p:ext uri="{BB962C8B-B14F-4D97-AF65-F5344CB8AC3E}">
        <p14:creationId xmlns:p14="http://schemas.microsoft.com/office/powerpoint/2010/main" val="3180583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971</Words>
  <Application>Microsoft Office PowerPoint</Application>
  <PresentationFormat>On-screen Show (4:3)</PresentationFormat>
  <Paragraphs>141</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Bentley, Stewart</dc:creator>
  <cp:lastModifiedBy>Rick</cp:lastModifiedBy>
  <cp:revision>64</cp:revision>
  <dcterms:created xsi:type="dcterms:W3CDTF">2013-10-31T00:41:08Z</dcterms:created>
  <dcterms:modified xsi:type="dcterms:W3CDTF">2014-11-22T22:47:34Z</dcterms:modified>
</cp:coreProperties>
</file>